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E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37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6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41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19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66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0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57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8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92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11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C27C0-6183-4B7C-AECB-D56C8F28785A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468DE-8625-4DAF-8708-866B0EAE3D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44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474" y="792172"/>
            <a:ext cx="11429016" cy="51090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Краткая презентация</a:t>
            </a:r>
          </a:p>
          <a:p>
            <a:pPr algn="ctr"/>
            <a:endParaRPr lang="ru-RU" sz="3600" b="0" cap="none" spc="0" dirty="0" smtClean="0">
              <a:ln w="0"/>
              <a:solidFill>
                <a:schemeClr val="tx1"/>
              </a:solidFill>
            </a:endParaRPr>
          </a:p>
          <a:p>
            <a:pPr algn="ctr"/>
            <a:r>
              <a:rPr lang="ru-RU" sz="4000" dirty="0" smtClean="0">
                <a:ln w="0"/>
                <a:latin typeface="Arial" panose="020B0604020202020204" pitchFamily="34" charset="0"/>
                <a:cs typeface="Arial" panose="020B0604020202020204" pitchFamily="34" charset="0"/>
              </a:rPr>
              <a:t>«Основная образовательная программа дошкольного образования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муниципального</a:t>
            </a:r>
          </a:p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автономного дошкольного образовательного учреждения</a:t>
            </a:r>
          </a:p>
          <a:p>
            <a:pPr algn="ctr"/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«Детский сад №305» г. Перми</a:t>
            </a: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82" y="5181263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8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344" y="529166"/>
            <a:ext cx="1124065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Основания для разработки </a:t>
            </a:r>
            <a:r>
              <a:rPr lang="ru-RU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Программы</a:t>
            </a:r>
          </a:p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образовательный стандарт дошкольного образования (ФГОС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ДО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(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Утвержден приказом Министерства образования 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науки Российской Федерации от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17 октября 2013 г. N 1155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Об образовании в Российской Федерации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» (от 29.12.2012г.  №273-ФЗ)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0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329" y="905402"/>
            <a:ext cx="1150587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программы:</a:t>
            </a:r>
          </a:p>
          <a:p>
            <a:pPr algn="ctr"/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психолого-педагогическая поддержка позитивной социализации и индивидуализации, развитие личности детей дошкольного возраста, создание благоприятных условий для полноценного проживания ребёнком дошкольного детства, формирование основ базовой культуры личности, всестороннее развитие физических и психических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0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388444"/>
              </p:ext>
            </p:extLst>
          </p:nvPr>
        </p:nvGraphicFramePr>
        <p:xfrm>
          <a:off x="667657" y="2152431"/>
          <a:ext cx="10871199" cy="4176459"/>
        </p:xfrm>
        <a:graphic>
          <a:graphicData uri="http://schemas.openxmlformats.org/drawingml/2006/table">
            <a:tbl>
              <a:tblPr firstRow="1" firstCol="1" bandRow="1" bandCol="1">
                <a:tableStyleId>{ED083AE6-46FA-4A59-8FB0-9F97EB10719F}</a:tableStyleId>
              </a:tblPr>
              <a:tblGrid>
                <a:gridCol w="4141200">
                  <a:extLst>
                    <a:ext uri="{9D8B030D-6E8A-4147-A177-3AD203B41FA5}">
                      <a16:colId xmlns:a16="http://schemas.microsoft.com/office/drawing/2014/main" val="1594586932"/>
                    </a:ext>
                  </a:extLst>
                </a:gridCol>
                <a:gridCol w="3155201">
                  <a:extLst>
                    <a:ext uri="{9D8B030D-6E8A-4147-A177-3AD203B41FA5}">
                      <a16:colId xmlns:a16="http://schemas.microsoft.com/office/drawing/2014/main" val="4203029841"/>
                    </a:ext>
                  </a:extLst>
                </a:gridCol>
                <a:gridCol w="1866826">
                  <a:extLst>
                    <a:ext uri="{9D8B030D-6E8A-4147-A177-3AD203B41FA5}">
                      <a16:colId xmlns:a16="http://schemas.microsoft.com/office/drawing/2014/main" val="1641076537"/>
                    </a:ext>
                  </a:extLst>
                </a:gridCol>
                <a:gridCol w="1707972">
                  <a:extLst>
                    <a:ext uri="{9D8B030D-6E8A-4147-A177-3AD203B41FA5}">
                      <a16:colId xmlns:a16="http://schemas.microsoft.com/office/drawing/2014/main" val="2179555087"/>
                    </a:ext>
                  </a:extLst>
                </a:gridCol>
              </a:tblGrid>
              <a:tr h="2000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Возрастная категория</a:t>
                      </a:r>
                      <a:endParaRPr lang="ru-RU" sz="1800" b="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Направленность групп</a:t>
                      </a:r>
                      <a:endParaRPr lang="ru-RU" sz="1800" b="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800" b="0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674905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</a:t>
                      </a:r>
                      <a:endParaRPr lang="ru-RU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детей</a:t>
                      </a:r>
                      <a:endParaRPr lang="ru-RU" sz="1800" b="1" i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9544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 до 3 лет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общеразвивающая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10373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3 до 4 лет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общеразвивающая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2430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4 до 5 лет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общеразвивающая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0292652"/>
                  </a:ext>
                </a:extLst>
              </a:tr>
              <a:tr h="20002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 до 6 лет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общеразвивающая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877719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компенсирующая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9083352"/>
                  </a:ext>
                </a:extLst>
              </a:tr>
              <a:tr h="15303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6 до 7 лет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общеразвивающая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2009537"/>
                  </a:ext>
                </a:extLst>
              </a:tr>
              <a:tr h="123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компенсирующая</a:t>
                      </a:r>
                      <a:endParaRPr lang="ru-RU" sz="18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49680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кратковременного пребывания для детей  2-3 лет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общеразвивающая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819810"/>
                  </a:ext>
                </a:extLst>
              </a:tr>
              <a:tr h="180975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5 возрастных категорий.  Групп – 21. Детей – </a:t>
                      </a:r>
                      <a:r>
                        <a:rPr lang="ru-RU" sz="20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652</a:t>
                      </a:r>
                      <a:r>
                        <a:rPr lang="ru-RU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2721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28041" y="521215"/>
            <a:ext cx="7335919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Основные участники реализации программы: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дети дошкольного возраста,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родители (законные представители), педагоги.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75628" y="307262"/>
            <a:ext cx="7640745" cy="646986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образовательная программа</a:t>
            </a:r>
            <a:endParaRPr lang="ru-RU" sz="32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4933" y="1780460"/>
            <a:ext cx="3811296" cy="91940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Обязательная часть</a:t>
            </a:r>
          </a:p>
          <a:p>
            <a:pPr algn="ctr"/>
            <a:r>
              <a:rPr lang="ru-RU" sz="240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менее 60%)</a:t>
            </a:r>
            <a:endParaRPr lang="ru-RU" sz="24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18743" y="1780460"/>
            <a:ext cx="7184571" cy="91940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 формируемая участниками образовательных </a:t>
            </a:r>
            <a:r>
              <a:rPr lang="ru-RU" sz="240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 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(не более 40%)</a:t>
            </a:r>
            <a:endParaRPr lang="ru-RU" sz="2400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flipH="1">
            <a:off x="2057078" y="954248"/>
            <a:ext cx="4038923" cy="8262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4" idx="0"/>
          </p:cNvCxnSpPr>
          <p:nvPr/>
        </p:nvCxnSpPr>
        <p:spPr>
          <a:xfrm>
            <a:off x="6096000" y="954248"/>
            <a:ext cx="2315029" cy="8262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8411027" y="2710631"/>
            <a:ext cx="1" cy="720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484933" y="3419861"/>
            <a:ext cx="3811296" cy="1634490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Инновационная программа дошкольного образования «От рождения до школы» (под редакцией Н.Е. </a:t>
            </a:r>
            <a:r>
              <a:rPr lang="ru-RU" b="0" cap="none" spc="0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Вераксы</a:t>
            </a:r>
            <a:r>
              <a:rPr lang="ru-RU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Т.С. Комаровой, Э.М. </a:t>
            </a:r>
            <a:r>
              <a:rPr lang="ru-RU" b="0" cap="none" spc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Дорофеевой)</a:t>
            </a:r>
            <a:endParaRPr lang="ru-RU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>
            <a:stCxn id="3" idx="2"/>
            <a:endCxn id="17" idx="0"/>
          </p:cNvCxnSpPr>
          <p:nvPr/>
        </p:nvCxnSpPr>
        <p:spPr>
          <a:xfrm>
            <a:off x="2390581" y="2699861"/>
            <a:ext cx="0" cy="7200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4717143" y="3430631"/>
            <a:ext cx="7286171" cy="2553891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Приоритетное </a:t>
            </a:r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деятельности ДОУ (А.И. Буренина </a:t>
            </a:r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ритмической пластике для детей дошкольного и младшего школьного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возраста «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Ритмическая мозаика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«Пермячок.ru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Обучение с увлечением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Краткосрочные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практики.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«</a:t>
            </a:r>
            <a:r>
              <a:rPr lang="ru-RU" b="0" cap="none" spc="0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Роботроник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b="0" cap="none" spc="0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ечевик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</a:t>
            </a:r>
            <a:r>
              <a:rPr lang="ru-RU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0" cap="none" spc="0" dirty="0" err="1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рофикоп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  <a:endParaRPr lang="ru-RU" b="0" cap="none" spc="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2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05000" y="2092857"/>
            <a:ext cx="8382000" cy="2145268"/>
          </a:xfrm>
          <a:prstGeom prst="round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Программы обеспечивает развитие личности, мотивации и способностей в различных видах деятельности и охватывает следующие структурные единицы, представляющие определённые направления развития и образования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40387" y="1147064"/>
            <a:ext cx="3305313" cy="510778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физическое развитие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0387" y="5072300"/>
            <a:ext cx="4433155" cy="919401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социально-коммуникативное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развитие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5700" y="222672"/>
            <a:ext cx="3900599" cy="510778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познавательное развитие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46299" y="1147064"/>
            <a:ext cx="2763631" cy="510778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речевое развитие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4182" y="5072301"/>
            <a:ext cx="4385748" cy="919401"/>
          </a:xfrm>
          <a:prstGeom prst="round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художественно-эстетическое развитие</a:t>
            </a:r>
          </a:p>
        </p:txBody>
      </p:sp>
      <p:cxnSp>
        <p:nvCxnSpPr>
          <p:cNvPr id="9" name="Прямая со стрелкой 8"/>
          <p:cNvCxnSpPr>
            <a:stCxn id="2" idx="0"/>
            <a:endCxn id="5" idx="2"/>
          </p:cNvCxnSpPr>
          <p:nvPr/>
        </p:nvCxnSpPr>
        <p:spPr>
          <a:xfrm flipV="1">
            <a:off x="6096000" y="733450"/>
            <a:ext cx="0" cy="13594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0"/>
            <a:endCxn id="6" idx="1"/>
          </p:cNvCxnSpPr>
          <p:nvPr/>
        </p:nvCxnSpPr>
        <p:spPr>
          <a:xfrm flipV="1">
            <a:off x="6096000" y="1402453"/>
            <a:ext cx="1950299" cy="690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0"/>
            <a:endCxn id="3" idx="3"/>
          </p:cNvCxnSpPr>
          <p:nvPr/>
        </p:nvCxnSpPr>
        <p:spPr>
          <a:xfrm flipH="1" flipV="1">
            <a:off x="4145700" y="1402453"/>
            <a:ext cx="1950300" cy="6904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0"/>
          </p:cNvCxnSpPr>
          <p:nvPr/>
        </p:nvCxnSpPr>
        <p:spPr>
          <a:xfrm flipH="1">
            <a:off x="3056965" y="4232229"/>
            <a:ext cx="3039034" cy="8400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95999" y="4242394"/>
            <a:ext cx="3039034" cy="8400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38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20322" y="557141"/>
            <a:ext cx="7812809" cy="1511903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Направления образовательной деятельности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коррекции нарушений развития детей </a:t>
            </a:r>
            <a:endParaRPr lang="ru-RU" sz="24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группах компенсирующей направленности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0218" y="3267606"/>
            <a:ext cx="5001491" cy="234957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обеспечение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коррекции нарушений развития различных категорий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детей </a:t>
            </a:r>
            <a:r>
              <a:rPr lang="ru-RU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ОВЗ, оказание квалифицированной помощи в освоении 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</a:t>
            </a:r>
          </a:p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31529" y="3267605"/>
            <a:ext cx="5430982" cy="234957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Aft>
                <a:spcPts val="0"/>
              </a:spcAft>
              <a:buSzPts val="1000"/>
            </a:pPr>
            <a:r>
              <a:rPr lang="ru-RU" sz="2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освоение детьми с ОВЗ программы, их разностороннее развитие с учётом возрастных и индивидуальных особенностей и особых образовательных потребностей, социальной </a:t>
            </a:r>
            <a:r>
              <a:rPr lang="ru-RU" sz="22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адаптации</a:t>
            </a:r>
            <a:endParaRPr lang="ru-RU" sz="2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>
            <a:endCxn id="3" idx="0"/>
          </p:cNvCxnSpPr>
          <p:nvPr/>
        </p:nvCxnSpPr>
        <p:spPr>
          <a:xfrm flipH="1">
            <a:off x="2860964" y="2069044"/>
            <a:ext cx="3165762" cy="11985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26726" y="2069044"/>
            <a:ext cx="3165762" cy="11985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9815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055" y="609601"/>
            <a:ext cx="1068185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Особенности взаимодействия педагогического коллектива с родителями.</a:t>
            </a:r>
          </a:p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Ведущей целью взаимодействия МАДОУ «Детский сад №305» г. Перми  с семьями воспитанников является   создание в детском саду необходимых условий для развития ответственных и взаимозависимых отношений с семьями воспитанников, обеспечивающих целостное развитие личности дошкольника, повышение компетентности родителей в области воспитания.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49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178070"/>
              </p:ext>
            </p:extLst>
          </p:nvPr>
        </p:nvGraphicFramePr>
        <p:xfrm>
          <a:off x="333826" y="153609"/>
          <a:ext cx="11567888" cy="50358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470403">
                  <a:extLst>
                    <a:ext uri="{9D8B030D-6E8A-4147-A177-3AD203B41FA5}">
                      <a16:colId xmlns:a16="http://schemas.microsoft.com/office/drawing/2014/main" val="1895021831"/>
                    </a:ext>
                  </a:extLst>
                </a:gridCol>
                <a:gridCol w="7097485">
                  <a:extLst>
                    <a:ext uri="{9D8B030D-6E8A-4147-A177-3AD203B41FA5}">
                      <a16:colId xmlns:a16="http://schemas.microsoft.com/office/drawing/2014/main" val="6096214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родителей в жизни детского сада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Формы участия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014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проведении мониторинговых исследований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анкетирование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социологический опрос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интервьюирование 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360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создании условий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помощь в создании развивающей предметно-пространственной среды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оказание помощи в ремонтных работах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43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управлении дошкольным учреждением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участие в работе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Наблюдательного 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совета, родительского комитета,  Педагогического совета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746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просветительской деятельности, направленной на повышение педагогической культуры, расширение информационного поля родителей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наглядная информация (стенды, папки-передвижки, семейные и групповые фотоальбомы, фотогазеты «Из жизни группы», памятки, буклеты)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создание странички на сайте детского сада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консультации, семинары, семинары-практикумы,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конференции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родительские собрания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824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воспитательно</a:t>
                      </a: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-образовательном процессе, направленном на установление сотрудничества и партнёрских отношений с целью вовлечения родителей в единое образовательное пространство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совместные праздники, </a:t>
                      </a:r>
                      <a:r>
                        <a:rPr lang="ru-RU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развлечения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участие в творческих выставках и  конкурсах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мероприятия с родителями в рамках проектной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творческие отчёты в рамках дополнительного образования детей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360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53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613</Words>
  <Application>Microsoft Office PowerPoint</Application>
  <PresentationFormat>Широкоэкранный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Татьяна</cp:lastModifiedBy>
  <cp:revision>21</cp:revision>
  <dcterms:created xsi:type="dcterms:W3CDTF">2021-06-01T07:38:22Z</dcterms:created>
  <dcterms:modified xsi:type="dcterms:W3CDTF">2021-06-03T12:05:06Z</dcterms:modified>
</cp:coreProperties>
</file>